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56" r:id="rId5"/>
    <p:sldId id="264" r:id="rId6"/>
    <p:sldId id="260" r:id="rId7"/>
    <p:sldId id="263" r:id="rId8"/>
    <p:sldId id="265" r:id="rId9"/>
    <p:sldId id="261" r:id="rId10"/>
    <p:sldId id="262" r:id="rId11"/>
    <p:sldId id="266" r:id="rId12"/>
    <p:sldId id="269" r:id="rId13"/>
    <p:sldId id="258" r:id="rId14"/>
    <p:sldId id="272" r:id="rId15"/>
    <p:sldId id="277" r:id="rId16"/>
    <p:sldId id="273" r:id="rId17"/>
    <p:sldId id="274" r:id="rId18"/>
    <p:sldId id="276" r:id="rId19"/>
    <p:sldId id="275" r:id="rId20"/>
    <p:sldId id="267" r:id="rId21"/>
    <p:sldId id="26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DDFD"/>
    <a:srgbClr val="FDC371"/>
    <a:srgbClr val="FFFC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9" d="100"/>
          <a:sy n="69" d="100"/>
        </p:scale>
        <p:origin x="56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Leanne%20Spiteri\Downloads\Williamstown_Parish_-_AFS_workings_-_Finalised.xlsx" TargetMode="Externa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 dirty="0"/>
              <a:t>Sources of income</a:t>
            </a:r>
          </a:p>
        </c:rich>
      </c:tx>
      <c:layout>
        <c:manualLayout>
          <c:xMode val="edge"/>
          <c:yMode val="edge"/>
          <c:x val="0.21684801932447878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2024 income sources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BD2-4925-9858-2F434777591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BD2-4925-9858-2F434777591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BD2-4925-9858-2F434777591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9BD2-4925-9858-2F434777591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9BD2-4925-9858-2F434777591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9BD2-4925-9858-2F434777591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9BD2-4925-9858-2F434777591A}"/>
              </c:ext>
            </c:extLst>
          </c:dPt>
          <c:dLbls>
            <c:dLbl>
              <c:idx val="0"/>
              <c:layout>
                <c:manualLayout>
                  <c:x val="1.2388331416296024E-2"/>
                  <c:y val="1.157834250170155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9BD2-4925-9858-2F434777591A}"/>
                </c:ext>
              </c:extLst>
            </c:dLbl>
            <c:dLbl>
              <c:idx val="2"/>
              <c:layout>
                <c:manualLayout>
                  <c:x val="-5.5815724904681938E-2"/>
                  <c:y val="-1.65488515415370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9BD2-4925-9858-2F434777591A}"/>
                </c:ext>
              </c:extLst>
            </c:dLbl>
            <c:dLbl>
              <c:idx val="4"/>
              <c:dLblPos val="in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925996789774811"/>
                      <c:h val="9.975250605233064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9BD2-4925-9858-2F434777591A}"/>
                </c:ext>
              </c:extLst>
            </c:dLbl>
            <c:dLbl>
              <c:idx val="6"/>
              <c:layout>
                <c:manualLayout>
                  <c:x val="6.0075678877219561E-2"/>
                  <c:y val="0.1327656760982502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BD2-4925-9858-2F43477759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Sheet1!$A$2:$A$8</c:f>
              <c:strCache>
                <c:ptCount val="7"/>
                <c:pt idx="0">
                  <c:v>Donations</c:v>
                </c:pt>
                <c:pt idx="1">
                  <c:v>Grants</c:v>
                </c:pt>
                <c:pt idx="2">
                  <c:v>Interest</c:v>
                </c:pt>
                <c:pt idx="3">
                  <c:v>Parish Levy</c:v>
                </c:pt>
                <c:pt idx="4">
                  <c:v>Stewardship</c:v>
                </c:pt>
                <c:pt idx="5">
                  <c:v>Service Fees</c:v>
                </c:pt>
                <c:pt idx="6">
                  <c:v>Other</c:v>
                </c:pt>
              </c:strCache>
            </c:strRef>
          </c:cat>
          <c:val>
            <c:numRef>
              <c:f>Sheet1!$B$2:$B$8</c:f>
              <c:numCache>
                <c:formatCode>"$"#,##0</c:formatCode>
                <c:ptCount val="7"/>
                <c:pt idx="0">
                  <c:v>2035</c:v>
                </c:pt>
                <c:pt idx="1">
                  <c:v>18006</c:v>
                </c:pt>
                <c:pt idx="2">
                  <c:v>2758</c:v>
                </c:pt>
                <c:pt idx="3">
                  <c:v>20988</c:v>
                </c:pt>
                <c:pt idx="4">
                  <c:v>137949</c:v>
                </c:pt>
                <c:pt idx="5">
                  <c:v>29080</c:v>
                </c:pt>
                <c:pt idx="6">
                  <c:v>9519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6E-49C5-8C91-99DE44AB8ACD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/>
              <a:t>2024 Actual v 2025 Budget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2024 Actual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'[Williamstown_Parish_-_AFS_workings_-_Finalised.xlsx]Chart'!$A$2:$A$19</c:f>
              <c:strCache>
                <c:ptCount val="17"/>
                <c:pt idx="0">
                  <c:v>Stewardship</c:v>
                </c:pt>
                <c:pt idx="1">
                  <c:v>Service Fees</c:v>
                </c:pt>
                <c:pt idx="2">
                  <c:v>Parish Levy</c:v>
                </c:pt>
                <c:pt idx="3">
                  <c:v>Other</c:v>
                </c:pt>
                <c:pt idx="4">
                  <c:v>Interest</c:v>
                </c:pt>
                <c:pt idx="5">
                  <c:v>Grants</c:v>
                </c:pt>
                <c:pt idx="6">
                  <c:v>Donations</c:v>
                </c:pt>
                <c:pt idx="7">
                  <c:v>Employment costs</c:v>
                </c:pt>
                <c:pt idx="8">
                  <c:v>Repairs and Maintenance</c:v>
                </c:pt>
                <c:pt idx="9">
                  <c:v>Other costs</c:v>
                </c:pt>
                <c:pt idx="10">
                  <c:v>Archdiocesan Levies</c:v>
                </c:pt>
                <c:pt idx="11">
                  <c:v>Insurance</c:v>
                </c:pt>
                <c:pt idx="12">
                  <c:v>Utilities</c:v>
                </c:pt>
                <c:pt idx="13">
                  <c:v>Professional Support services</c:v>
                </c:pt>
                <c:pt idx="14">
                  <c:v>Printing and postage</c:v>
                </c:pt>
                <c:pt idx="15">
                  <c:v>Telecommunications</c:v>
                </c:pt>
                <c:pt idx="16">
                  <c:v>Operating Surplus/(Deficit)</c:v>
                </c:pt>
              </c:strCache>
              <c:extLst/>
            </c:strRef>
          </c:cat>
          <c:val>
            <c:numRef>
              <c:f>'[Williamstown_Parish_-_AFS_workings_-_Finalised.xlsx]Chart'!$B$2:$B$19</c:f>
              <c:numCache>
                <c:formatCode>"$"#,##0_);\("$"#,##0\)</c:formatCode>
                <c:ptCount val="17"/>
                <c:pt idx="0">
                  <c:v>137949</c:v>
                </c:pt>
                <c:pt idx="1">
                  <c:v>29080</c:v>
                </c:pt>
                <c:pt idx="2">
                  <c:v>20988</c:v>
                </c:pt>
                <c:pt idx="3">
                  <c:v>9519</c:v>
                </c:pt>
                <c:pt idx="4">
                  <c:v>2758</c:v>
                </c:pt>
                <c:pt idx="5">
                  <c:v>18006</c:v>
                </c:pt>
                <c:pt idx="6">
                  <c:v>2035</c:v>
                </c:pt>
                <c:pt idx="7">
                  <c:v>-79295</c:v>
                </c:pt>
                <c:pt idx="8">
                  <c:v>-16511</c:v>
                </c:pt>
                <c:pt idx="9">
                  <c:v>-34493.600000000006</c:v>
                </c:pt>
                <c:pt idx="10">
                  <c:v>-27873</c:v>
                </c:pt>
                <c:pt idx="11">
                  <c:v>-4151</c:v>
                </c:pt>
                <c:pt idx="12">
                  <c:v>-10164</c:v>
                </c:pt>
                <c:pt idx="13">
                  <c:v>-16246</c:v>
                </c:pt>
                <c:pt idx="14">
                  <c:v>-9356</c:v>
                </c:pt>
                <c:pt idx="15">
                  <c:v>-4134</c:v>
                </c:pt>
                <c:pt idx="16">
                  <c:v>18111.399999999994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F2E2-42F2-84ED-D4CD037F3336}"/>
            </c:ext>
          </c:extLst>
        </c:ser>
        <c:ser>
          <c:idx val="1"/>
          <c:order val="1"/>
          <c:tx>
            <c:v>2025 Budget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'[Williamstown_Parish_-_AFS_workings_-_Finalised.xlsx]Chart'!$A$2:$A$19</c:f>
              <c:strCache>
                <c:ptCount val="17"/>
                <c:pt idx="0">
                  <c:v>Stewardship</c:v>
                </c:pt>
                <c:pt idx="1">
                  <c:v>Service Fees</c:v>
                </c:pt>
                <c:pt idx="2">
                  <c:v>Parish Levy</c:v>
                </c:pt>
                <c:pt idx="3">
                  <c:v>Other</c:v>
                </c:pt>
                <c:pt idx="4">
                  <c:v>Interest</c:v>
                </c:pt>
                <c:pt idx="5">
                  <c:v>Grants</c:v>
                </c:pt>
                <c:pt idx="6">
                  <c:v>Donations</c:v>
                </c:pt>
                <c:pt idx="7">
                  <c:v>Employment costs</c:v>
                </c:pt>
                <c:pt idx="8">
                  <c:v>Repairs and Maintenance</c:v>
                </c:pt>
                <c:pt idx="9">
                  <c:v>Other costs</c:v>
                </c:pt>
                <c:pt idx="10">
                  <c:v>Archdiocesan Levies</c:v>
                </c:pt>
                <c:pt idx="11">
                  <c:v>Insurance</c:v>
                </c:pt>
                <c:pt idx="12">
                  <c:v>Utilities</c:v>
                </c:pt>
                <c:pt idx="13">
                  <c:v>Professional Support services</c:v>
                </c:pt>
                <c:pt idx="14">
                  <c:v>Printing and postage</c:v>
                </c:pt>
                <c:pt idx="15">
                  <c:v>Telecommunications</c:v>
                </c:pt>
                <c:pt idx="16">
                  <c:v>Operating Surplus/(Deficit)</c:v>
                </c:pt>
              </c:strCache>
              <c:extLst/>
            </c:strRef>
          </c:cat>
          <c:val>
            <c:numRef>
              <c:f>'[Williamstown_Parish_-_AFS_workings_-_Finalised.xlsx]Chart'!$C$2:$C$19</c:f>
              <c:numCache>
                <c:formatCode>"$"#,##0_);\("$"#,##0\)</c:formatCode>
                <c:ptCount val="17"/>
                <c:pt idx="0">
                  <c:v>160800</c:v>
                </c:pt>
                <c:pt idx="1">
                  <c:v>30000</c:v>
                </c:pt>
                <c:pt idx="2">
                  <c:v>21000</c:v>
                </c:pt>
                <c:pt idx="3">
                  <c:v>10323</c:v>
                </c:pt>
                <c:pt idx="4">
                  <c:v>2703</c:v>
                </c:pt>
                <c:pt idx="5">
                  <c:v>0</c:v>
                </c:pt>
                <c:pt idx="6">
                  <c:v>0</c:v>
                </c:pt>
                <c:pt idx="7">
                  <c:v>-81072</c:v>
                </c:pt>
                <c:pt idx="8">
                  <c:v>-39996</c:v>
                </c:pt>
                <c:pt idx="9">
                  <c:v>-35116</c:v>
                </c:pt>
                <c:pt idx="10">
                  <c:v>-27488</c:v>
                </c:pt>
                <c:pt idx="11">
                  <c:v>-24000</c:v>
                </c:pt>
                <c:pt idx="12">
                  <c:v>-10200</c:v>
                </c:pt>
                <c:pt idx="13">
                  <c:v>-8400</c:v>
                </c:pt>
                <c:pt idx="14">
                  <c:v>-7404</c:v>
                </c:pt>
                <c:pt idx="15">
                  <c:v>-3996</c:v>
                </c:pt>
                <c:pt idx="16">
                  <c:v>-12846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F2E2-42F2-84ED-D4CD037F33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246368079"/>
        <c:axId val="1246372399"/>
      </c:barChart>
      <c:catAx>
        <c:axId val="12463680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6372399"/>
        <c:crosses val="autoZero"/>
        <c:auto val="1"/>
        <c:lblAlgn val="ctr"/>
        <c:lblOffset val="100"/>
        <c:noMultiLvlLbl val="0"/>
      </c:catAx>
      <c:valAx>
        <c:axId val="12463723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_);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63680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Sheet1!$A$2:$A$10</cx:f>
        <cx:lvl ptCount="9">
          <cx:pt idx="0">Employment costs</cx:pt>
          <cx:pt idx="1">Professional Support services</cx:pt>
          <cx:pt idx="2">Utilities</cx:pt>
          <cx:pt idx="3">Archdiocesan Levies</cx:pt>
          <cx:pt idx="4">Insurance</cx:pt>
          <cx:pt idx="5">Printing and postage</cx:pt>
          <cx:pt idx="6">Repairs and Maintenance</cx:pt>
          <cx:pt idx="7">Telecommunications</cx:pt>
          <cx:pt idx="8">Other costs</cx:pt>
        </cx:lvl>
      </cx:strDim>
      <cx:numDim type="size">
        <cx:f>Sheet1!$B$2:$B$10</cx:f>
        <cx:lvl ptCount="9" formatCode="_-&quot;$&quot;* #,##0_-;\-&quot;$&quot;* #,##0_-;_-&quot;$&quot;* &quot;-&quot;??_-;_-@_-">
          <cx:pt idx="0">79295</cx:pt>
          <cx:pt idx="1">16246</cx:pt>
          <cx:pt idx="2">10164</cx:pt>
          <cx:pt idx="3">27873</cx:pt>
          <cx:pt idx="4">23390.400000000001</cx:pt>
          <cx:pt idx="5">9356</cx:pt>
          <cx:pt idx="6">16511</cx:pt>
          <cx:pt idx="7">4134</cx:pt>
          <cx:pt idx="8">34493.600000000006</cx:pt>
        </cx:lvl>
      </cx:numDim>
    </cx:data>
  </cx:chartData>
  <cx:chart>
    <cx:title pos="t" align="ctr" overlay="0">
      <cx:tx>
        <cx:rich>
          <a:bodyPr rot="0" spcFirstLastPara="1" vertOverflow="ellipsis" vert="horz" wrap="square" lIns="38100" tIns="19050" rIns="38100" bIns="19050" anchor="ctr" anchorCtr="1" compatLnSpc="0"/>
          <a:lstStyle/>
          <a:p>
            <a:pPr algn="ctr" rtl="0">
              <a:defRPr sz="2128" b="1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kumimoji="0" lang="en-AU" sz="2128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/>
            </a:endParaRPr>
          </a:p>
          <a:p>
            <a:pPr algn="ctr" rtl="0">
              <a:defRPr sz="2128" b="1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en-AU" sz="2128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</a:rPr>
              <a:t>Operating expenditure</a:t>
            </a:r>
          </a:p>
        </cx:rich>
      </cx:tx>
    </cx:title>
    <cx:plotArea>
      <cx:plotAreaRegion>
        <cx:series layoutId="treemap" uniqueId="{6D2C4EFF-6B4B-4F70-A3B2-16C49D9B8679}">
          <cx:tx>
            <cx:txData>
              <cx:f>Sheet1!$B$1</cx:f>
              <cx:v>Operating Expenditure</cx:v>
            </cx:txData>
          </cx:tx>
          <cx:dataLabels pos="ctr">
            <cx:visibility seriesName="0" categoryName="1" value="1"/>
            <cx:separator>, </cx:separator>
          </cx:dataLabels>
          <cx:dataId val="0"/>
          <cx:layoutPr/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8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75000"/>
            <a:lumOff val="2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  <a:lumOff val="10000"/>
              </a:schemeClr>
            </a:gs>
            <a:gs pos="0">
              <a:schemeClr val="lt1">
                <a:lumMod val="75000"/>
                <a:alpha val="36000"/>
                <a:lumOff val="10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dk1"/>
    </cs:fontRef>
    <cs:spPr>
      <a:ln w="9525" cap="flat">
        <a:solidFill>
          <a:schemeClr val="bg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/>
  </cs:title>
  <cs:trendline>
    <cs:lnRef idx="0"/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defRPr sz="1197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19926C-5E68-4AFA-9119-03C3E6F23966}" type="datetimeFigureOut">
              <a:rPr lang="en-AU" smtClean="0"/>
              <a:t>30/05/2025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26B9F8-7351-419D-BEAF-583C0C3CAD8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8496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CB8F7-D15B-A2BA-4DB6-9FEE92D022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207DFC-BCEE-A00A-388E-AC174D54A3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52B576-DDED-3FE1-E715-3CBDB9E74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AADDF-1332-487E-BA57-01E9C843CA03}" type="datetimeFigureOut">
              <a:rPr lang="en-AU" smtClean="0"/>
              <a:t>30/05/2025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9FBBFB-7B27-06E1-0147-B8C67FFBD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114F24-2D75-4A45-EA17-5EF1B2D8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809D-32C5-4926-B2D6-0FEC0B4561F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39869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1BC2A-0D35-D389-55C5-18EF1A463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A16E3C-1213-C551-0B1A-CF379B7184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71F153-BDFB-94ED-5A2F-3FA3742B9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AADDF-1332-487E-BA57-01E9C843CA03}" type="datetimeFigureOut">
              <a:rPr lang="en-AU" smtClean="0"/>
              <a:t>30/05/2025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860490-198E-CC7F-BF30-5B6F3801E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8D504E-A6C0-6C21-A66D-D5A75EACD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809D-32C5-4926-B2D6-0FEC0B4561F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9010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8B7D2B-5D52-D7A7-A9DD-0F44488185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7FA177-F275-4AD7-8608-70B9BFA577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CB80B-6E9C-E7A3-2228-96A9948E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AADDF-1332-487E-BA57-01E9C843CA03}" type="datetimeFigureOut">
              <a:rPr lang="en-AU" smtClean="0"/>
              <a:t>30/05/2025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1ABBD-F23B-12DC-F674-D07A54CC1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CE4E34-05B2-2E63-68A7-5B8B6796C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809D-32C5-4926-B2D6-0FEC0B4561F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43797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985D3-AA46-7075-DA62-199B18E51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D2DF1-B88F-285C-56DA-35B08B655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F02C3-3DF6-91CF-8AFB-76D2BA094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AADDF-1332-487E-BA57-01E9C843CA03}" type="datetimeFigureOut">
              <a:rPr lang="en-AU" smtClean="0"/>
              <a:t>30/05/2025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2DA08F-7DCC-3E1E-8FFA-2B30186E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BC1C2D-A818-C5A0-0B62-94AF5C913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809D-32C5-4926-B2D6-0FEC0B4561F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89095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21300-38CE-878F-01B0-24AC36690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B26989-1DB9-54C1-B853-890080557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6290A2-3C5F-D69E-5396-E8550004C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AADDF-1332-487E-BA57-01E9C843CA03}" type="datetimeFigureOut">
              <a:rPr lang="en-AU" smtClean="0"/>
              <a:t>30/05/2025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313738-A251-67B6-79E5-14B054FD4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7C0AC-F846-21B5-DD17-F5723FE04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809D-32C5-4926-B2D6-0FEC0B4561F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3945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F14EC-1319-648C-5211-12799A6DC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C1303-839D-A121-2AB8-9A14DF03DD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EF94C7-F0F6-7DDD-1611-7D389FE54D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FBF607-1816-1127-D506-B6D61FD6C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AADDF-1332-487E-BA57-01E9C843CA03}" type="datetimeFigureOut">
              <a:rPr lang="en-AU" smtClean="0"/>
              <a:t>30/05/2025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DBDA8-F877-3E8A-2393-C60866649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EF3960-CE51-B515-6508-A885772E9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809D-32C5-4926-B2D6-0FEC0B4561F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3158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6AC11-B2BD-EEBF-0C67-AE24E6E84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FE3A8A-A204-6718-3D64-6225E8A6B6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CFC4C5-793B-E969-6B76-B02982B8EE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6025B9-B0B9-E7D2-41C0-DBC703DD93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E07C68-AECE-6FAA-10D7-ECEC0066E1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45D46F-13CB-A07E-02DD-49A08D564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AADDF-1332-487E-BA57-01E9C843CA03}" type="datetimeFigureOut">
              <a:rPr lang="en-AU" smtClean="0"/>
              <a:t>30/05/2025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3643D0-2A6B-4296-71D0-4EA7388D6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7FCCA5-29C9-4E5F-F275-A82B1A5BA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809D-32C5-4926-B2D6-0FEC0B4561F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3141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02CDC-0414-E2FF-69AA-6D1AAA259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E283CF-2AE7-E3AA-C171-06BDAB4F6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AADDF-1332-487E-BA57-01E9C843CA03}" type="datetimeFigureOut">
              <a:rPr lang="en-AU" smtClean="0"/>
              <a:t>30/05/2025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9FB04D-200F-870A-1619-B85C43C0B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DD252F-456E-EC93-E80C-31E9D0CE7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809D-32C5-4926-B2D6-0FEC0B4561F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39552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22606C-249C-2A99-5168-EBBFF03F8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AADDF-1332-487E-BA57-01E9C843CA03}" type="datetimeFigureOut">
              <a:rPr lang="en-AU" smtClean="0"/>
              <a:t>30/05/2025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2FAB54-F6F2-B2C3-20B6-99467E128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0E84DA-5131-3D76-0785-45C9CAD78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809D-32C5-4926-B2D6-0FEC0B4561F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24629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573DE-020F-87FA-6BF3-4627AFFC3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C26F84-6474-F944-5E0C-9D7DB0AF1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EE29F9-B20D-3204-A7B6-F53DEA1C7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F6A3BE-B8F0-FE15-38E4-A2ECD7F11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AADDF-1332-487E-BA57-01E9C843CA03}" type="datetimeFigureOut">
              <a:rPr lang="en-AU" smtClean="0"/>
              <a:t>30/05/2025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54C353-F86F-A50D-16FD-82D926122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ABBD1B-E6CA-FEEB-F5B4-4398D4DF4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809D-32C5-4926-B2D6-0FEC0B4561F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55630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43D25-547E-2834-A39B-8FFF542ED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17AD14-BF2A-34E3-C5BB-3176748DFA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0895D5-8546-2BDB-1720-2253D06C35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33F53D-8EB8-3F19-8601-648505C50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AADDF-1332-487E-BA57-01E9C843CA03}" type="datetimeFigureOut">
              <a:rPr lang="en-AU" smtClean="0"/>
              <a:t>30/05/2025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6E79B3-9960-2111-7B64-9E02955A9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7A783-F806-3015-8076-EE9A302F1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809D-32C5-4926-B2D6-0FEC0B4561F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86520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5E698C-0429-9833-01F3-DC09115E0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B8CC9B-7F40-3EFE-F7F7-5F1C00BD63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327FD8-244D-FD2C-D3B2-A1A6A750F3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0AADDF-1332-487E-BA57-01E9C843CA03}" type="datetimeFigureOut">
              <a:rPr lang="en-AU" smtClean="0"/>
              <a:t>30/05/2025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38677-F22F-FE06-DA65-CA24F70176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1060F2-8BCE-4321-9D88-19E3B2734C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39809D-32C5-4926-B2D6-0FEC0B4561F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921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DFD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CA8C413-649C-948E-6872-CB6BE81939DA}"/>
              </a:ext>
            </a:extLst>
          </p:cNvPr>
          <p:cNvSpPr txBox="1"/>
          <p:nvPr/>
        </p:nvSpPr>
        <p:spPr>
          <a:xfrm>
            <a:off x="1407065" y="1782395"/>
            <a:ext cx="937787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Calibre Bold" panose="020B0803030202060203" pitchFamily="34" charset="0"/>
              </a:rPr>
              <a:t>Welcome to the </a:t>
            </a:r>
          </a:p>
          <a:p>
            <a:pPr algn="ctr"/>
            <a:r>
              <a:rPr lang="en-US" sz="5400" b="1" dirty="0">
                <a:latin typeface="Calibre Bold" panose="020B0803030202060203" pitchFamily="34" charset="0"/>
              </a:rPr>
              <a:t>St.Mary’s </a:t>
            </a:r>
          </a:p>
          <a:p>
            <a:pPr algn="ctr"/>
            <a:r>
              <a:rPr lang="en-US" sz="5400" b="1" dirty="0">
                <a:latin typeface="Calibre Bold" panose="020B0803030202060203" pitchFamily="34" charset="0"/>
              </a:rPr>
              <a:t>Annual General Meeting</a:t>
            </a:r>
          </a:p>
          <a:p>
            <a:pPr algn="ctr"/>
            <a:r>
              <a:rPr lang="en-US" sz="2800" b="1" dirty="0">
                <a:latin typeface="Calibre Bold" panose="020B0803030202060203" pitchFamily="34" charset="0"/>
              </a:rPr>
              <a:t>June 1</a:t>
            </a:r>
            <a:r>
              <a:rPr lang="en-US" sz="2800" b="1" baseline="30000" dirty="0">
                <a:latin typeface="Calibre Bold" panose="020B0803030202060203" pitchFamily="34" charset="0"/>
              </a:rPr>
              <a:t>st</a:t>
            </a:r>
            <a:r>
              <a:rPr lang="en-US" sz="2800" b="1" dirty="0">
                <a:latin typeface="Calibre Bold" panose="020B0803030202060203" pitchFamily="34" charset="0"/>
              </a:rPr>
              <a:t>, 2025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9671593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DFD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978B08A-A1E5-D40F-3232-C2AE901D9A42}"/>
              </a:ext>
            </a:extLst>
          </p:cNvPr>
          <p:cNvSpPr txBox="1"/>
          <p:nvPr/>
        </p:nvSpPr>
        <p:spPr>
          <a:xfrm>
            <a:off x="2275114" y="1106483"/>
            <a:ext cx="7641771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Calibre Bold" panose="020B0803030202060203" pitchFamily="34" charset="0"/>
              </a:rPr>
              <a:t>St.Mary’s </a:t>
            </a:r>
          </a:p>
          <a:p>
            <a:pPr algn="ctr"/>
            <a:r>
              <a:rPr lang="en-US" sz="5400" b="1" dirty="0">
                <a:latin typeface="Calibre Bold" panose="020B0803030202060203" pitchFamily="34" charset="0"/>
              </a:rPr>
              <a:t>Parish Williamstown</a:t>
            </a:r>
          </a:p>
          <a:p>
            <a:pPr algn="ctr"/>
            <a:r>
              <a:rPr lang="en-US" sz="5400" b="1" dirty="0">
                <a:latin typeface="Calibre Bold" panose="020B0803030202060203" pitchFamily="34" charset="0"/>
              </a:rPr>
              <a:t>Financial Overview</a:t>
            </a:r>
          </a:p>
          <a:p>
            <a:pPr algn="ctr"/>
            <a:r>
              <a:rPr lang="en-US" sz="3200" b="1" dirty="0">
                <a:latin typeface="Calibre Bold" panose="020B0803030202060203" pitchFamily="34" charset="0"/>
              </a:rPr>
              <a:t>For Year Ending 31</a:t>
            </a:r>
            <a:r>
              <a:rPr lang="en-US" sz="3200" b="1" baseline="30000" dirty="0">
                <a:latin typeface="Calibre Bold" panose="020B0803030202060203" pitchFamily="34" charset="0"/>
              </a:rPr>
              <a:t>st</a:t>
            </a:r>
            <a:r>
              <a:rPr lang="en-US" sz="3200" b="1" dirty="0">
                <a:latin typeface="Calibre Bold" panose="020B0803030202060203" pitchFamily="34" charset="0"/>
              </a:rPr>
              <a:t> of December 2024</a:t>
            </a:r>
            <a:endParaRPr lang="en-US" sz="5400" b="1" dirty="0">
              <a:latin typeface="Calibre Bold" panose="020B0803030202060203" pitchFamily="34" charset="0"/>
            </a:endParaRPr>
          </a:p>
          <a:p>
            <a:pPr algn="ctr"/>
            <a:r>
              <a:rPr lang="en-US" sz="3200" b="1" dirty="0">
                <a:latin typeface="Calibre Bold" panose="020B0803030202060203" pitchFamily="34" charset="0"/>
              </a:rPr>
              <a:t>Presented by Leanne Spiteri</a:t>
            </a:r>
          </a:p>
          <a:p>
            <a:pPr algn="ctr"/>
            <a:r>
              <a:rPr lang="en-US" sz="3200" b="1" dirty="0">
                <a:latin typeface="Calibre Bold" panose="020B0803030202060203" pitchFamily="34" charset="0"/>
              </a:rPr>
              <a:t> &amp; Matthew Muscat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9124123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DFD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5F5E58-2D03-80CB-8B7D-816831ABAE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42" y="1404507"/>
            <a:ext cx="11150945" cy="47940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182EA5D-D4FB-B438-229B-A1C412FEA588}"/>
              </a:ext>
            </a:extLst>
          </p:cNvPr>
          <p:cNvSpPr txBox="1">
            <a:spLocks/>
          </p:cNvSpPr>
          <p:nvPr/>
        </p:nvSpPr>
        <p:spPr>
          <a:xfrm>
            <a:off x="386842" y="220832"/>
            <a:ext cx="9478518" cy="1183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u="sng" dirty="0">
                <a:latin typeface="Calibre Bold" panose="020B0803030202060203" pitchFamily="34" charset="0"/>
              </a:rPr>
              <a:t>The Role of the Finance Committee</a:t>
            </a:r>
          </a:p>
        </p:txBody>
      </p:sp>
    </p:spTree>
    <p:extLst>
      <p:ext uri="{BB962C8B-B14F-4D97-AF65-F5344CB8AC3E}">
        <p14:creationId xmlns:p14="http://schemas.microsoft.com/office/powerpoint/2010/main" val="2776558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DFD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CD210DF-AC28-485E-E82E-3C1B7F9EF834}"/>
              </a:ext>
            </a:extLst>
          </p:cNvPr>
          <p:cNvSpPr txBox="1">
            <a:spLocks/>
          </p:cNvSpPr>
          <p:nvPr/>
        </p:nvSpPr>
        <p:spPr>
          <a:xfrm>
            <a:off x="6432042" y="88752"/>
            <a:ext cx="6189726" cy="1183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u="sng" dirty="0">
                <a:latin typeface="Calibre Bold" panose="020B0803030202060203" pitchFamily="34" charset="0"/>
              </a:rPr>
              <a:t>2024 Financial Position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89A9BA-AADC-DF64-912A-23631F596340}"/>
              </a:ext>
            </a:extLst>
          </p:cNvPr>
          <p:cNvSpPr txBox="1"/>
          <p:nvPr/>
        </p:nvSpPr>
        <p:spPr>
          <a:xfrm>
            <a:off x="660400" y="440859"/>
            <a:ext cx="11961368" cy="6417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e Medium" panose="020B0603030202060203" pitchFamily="34" charset="0"/>
                <a:cs typeface="Arial" panose="020B0604020202020204" pitchFamily="34" charset="0"/>
              </a:rPr>
              <a:t>Assets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e Medium" panose="020B0603030202060203" pitchFamily="34" charset="0"/>
                <a:cs typeface="Arial" panose="020B0604020202020204" pitchFamily="34" charset="0"/>
              </a:rPr>
              <a:t>Cash at bank 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e Medium" panose="020B0603030202060203" pitchFamily="34" charset="0"/>
                <a:cs typeface="Arial" panose="020B0604020202020204" pitchFamily="34" charset="0"/>
              </a:rPr>
              <a:t>	operating account 	        </a:t>
            </a:r>
            <a:r>
              <a:rPr lang="en-AU" sz="2400" dirty="0">
                <a:solidFill>
                  <a:prstClr val="black"/>
                </a:solidFill>
                <a:latin typeface="Calibre Medium" panose="020B0603030202060203" pitchFamily="34" charset="0"/>
                <a:cs typeface="Arial" panose="020B0604020202020204" pitchFamily="34" charset="0"/>
              </a:rPr>
              <a:t>	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e Medium" panose="020B0603030202060203" pitchFamily="34" charset="0"/>
                <a:cs typeface="Arial" panose="020B0604020202020204" pitchFamily="34" charset="0"/>
              </a:rPr>
              <a:t>$72,809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e Medium" panose="020B0603030202060203" pitchFamily="34" charset="0"/>
                <a:cs typeface="Arial" panose="020B0604020202020204" pitchFamily="34" charset="0"/>
              </a:rPr>
              <a:t>	other bank account	      	$14,135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e Medium" panose="020B0603030202060203" pitchFamily="34" charset="0"/>
                <a:cs typeface="Arial" panose="020B0604020202020204" pitchFamily="34" charset="0"/>
              </a:rPr>
              <a:t>Amounts receivable 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e Medium" panose="020B0603030202060203" pitchFamily="34" charset="0"/>
                <a:cs typeface="Arial" panose="020B0604020202020204" pitchFamily="34" charset="0"/>
              </a:rPr>
              <a:t>      inc. debtors, GST: 			$15,443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e Medium" panose="020B0603030202060203" pitchFamily="34" charset="0"/>
                <a:cs typeface="Arial" panose="020B0604020202020204" pitchFamily="34" charset="0"/>
              </a:rPr>
              <a:t>Prepayments (insurance)  	$19,492</a:t>
            </a:r>
          </a:p>
          <a:p>
            <a:pPr marL="342900" marR="0" lvl="1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e Medium" panose="020B0603030202060203" pitchFamily="34" charset="0"/>
                <a:cs typeface="Arial" panose="020B0604020202020204" pitchFamily="34" charset="0"/>
              </a:rPr>
              <a:t>Church &amp; associated physical assets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e Medium" panose="020B0603030202060203" pitchFamily="34" charset="0"/>
                <a:cs typeface="Arial" panose="020B0604020202020204" pitchFamily="34" charset="0"/>
              </a:rPr>
              <a:t>Total assets* 			            $121,879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e Medium" panose="020B0603030202060203" pitchFamily="34" charset="0"/>
                <a:cs typeface="Arial" panose="020B0604020202020204" pitchFamily="34" charset="0"/>
              </a:rPr>
              <a:t>*not including the Church and associated plant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e Medium" panose="020B0603030202060203" pitchFamily="34" charset="0"/>
                <a:cs typeface="Arial" panose="020B0604020202020204" pitchFamily="34" charset="0"/>
              </a:rPr>
              <a:t>Liabilities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e Medium" panose="020B0603030202060203" pitchFamily="34" charset="0"/>
                <a:cs typeface="Arial" panose="020B0604020202020204" pitchFamily="34" charset="0"/>
              </a:rPr>
              <a:t>Creditors and Accrued expenses 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e Medium" panose="020B0603030202060203" pitchFamily="34" charset="0"/>
                <a:cs typeface="Arial" panose="020B0604020202020204" pitchFamily="34" charset="0"/>
              </a:rPr>
              <a:t>							        $12,715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e Medium" panose="020B0603030202060203" pitchFamily="34" charset="0"/>
                <a:cs typeface="Arial" panose="020B0604020202020204" pitchFamily="34" charset="0"/>
              </a:rPr>
              <a:t>Staff entitlements 			 $10,688 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e Medium" panose="020B0603030202060203" pitchFamily="34" charset="0"/>
                <a:cs typeface="Arial" panose="020B0604020202020204" pitchFamily="34" charset="0"/>
              </a:rPr>
              <a:t>Total liabilities		 	 	 $23,404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8084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DFD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FDFB150-CDB0-BEC2-B536-91FEFEFA6F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2231725"/>
              </p:ext>
            </p:extLst>
          </p:nvPr>
        </p:nvGraphicFramePr>
        <p:xfrm>
          <a:off x="7045068" y="487436"/>
          <a:ext cx="4308732" cy="5962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9D2F90D-4892-8ED9-CBE1-8C5271A1C941}"/>
              </a:ext>
            </a:extLst>
          </p:cNvPr>
          <p:cNvSpPr txBox="1"/>
          <p:nvPr/>
        </p:nvSpPr>
        <p:spPr>
          <a:xfrm>
            <a:off x="599317" y="1187537"/>
            <a:ext cx="45476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dirty="0">
                <a:latin typeface="Calibre Medium" panose="020B0603030202060203" pitchFamily="34" charset="0"/>
                <a:cs typeface="Arial" panose="020B0604020202020204" pitchFamily="34" charset="0"/>
              </a:rPr>
              <a:t>2024 Income $220,335</a:t>
            </a:r>
          </a:p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The greatest source of income of the Parish is stewardship contributions (63%), followed by service fees (13%) and the parish levy (10%).</a:t>
            </a:r>
          </a:p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5F76A0-B82F-9607-CD70-139A8F85BB91}"/>
              </a:ext>
            </a:extLst>
          </p:cNvPr>
          <p:cNvSpPr txBox="1">
            <a:spLocks/>
          </p:cNvSpPr>
          <p:nvPr/>
        </p:nvSpPr>
        <p:spPr>
          <a:xfrm>
            <a:off x="549402" y="239305"/>
            <a:ext cx="6189726" cy="1183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u="sng" dirty="0">
                <a:latin typeface="Calibre Bold" panose="020B0803030202060203" pitchFamily="34" charset="0"/>
              </a:rPr>
              <a:t>2024 Operating Results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DFD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3C7593-3596-C221-5540-86B01A74B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6" name="Chart 5">
                <a:extLst>
                  <a:ext uri="{FF2B5EF4-FFF2-40B4-BE49-F238E27FC236}">
                    <a16:creationId xmlns:a16="http://schemas.microsoft.com/office/drawing/2014/main" id="{C6A111C6-7320-D397-0742-EEA386644A3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527621606"/>
                  </p:ext>
                </p:extLst>
              </p:nvPr>
            </p:nvGraphicFramePr>
            <p:xfrm>
              <a:off x="6531824" y="1399032"/>
              <a:ext cx="5028478" cy="4809744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6" name="Chart 5">
                <a:extLst>
                  <a:ext uri="{FF2B5EF4-FFF2-40B4-BE49-F238E27FC236}">
                    <a16:creationId xmlns:a16="http://schemas.microsoft.com/office/drawing/2014/main" id="{C6A111C6-7320-D397-0742-EEA386644A3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31824" y="1399032"/>
                <a:ext cx="5028478" cy="4809744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7DC4DC66-B9FD-8ED7-DFFC-4DB7859C3ED6}"/>
              </a:ext>
            </a:extLst>
          </p:cNvPr>
          <p:cNvSpPr txBox="1"/>
          <p:nvPr/>
        </p:nvSpPr>
        <p:spPr>
          <a:xfrm>
            <a:off x="679704" y="1261872"/>
            <a:ext cx="71202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>
                <a:latin typeface="Calibre Bold" panose="020B0803030202060203" pitchFamily="34" charset="0"/>
                <a:cs typeface="Arial" panose="020B0604020202020204" pitchFamily="34" charset="0"/>
              </a:rPr>
              <a:t>2024 Expenditures $202,224</a:t>
            </a:r>
          </a:p>
          <a:p>
            <a:endParaRPr lang="en-AU" sz="2800" dirty="0">
              <a:latin typeface="Calibre Bold" panose="020B0803030202060203" pitchFamily="34" charset="0"/>
              <a:cs typeface="Arial" panose="020B0604020202020204" pitchFamily="34" charset="0"/>
            </a:endParaRPr>
          </a:p>
          <a:p>
            <a:r>
              <a:rPr lang="en-AU" sz="2800" b="1" dirty="0">
                <a:latin typeface="Calibre Bold" panose="020B0803030202060203" pitchFamily="34" charset="0"/>
                <a:cs typeface="Arial" panose="020B0604020202020204" pitchFamily="34" charset="0"/>
              </a:rPr>
              <a:t>2024 Operating Surplus $18,111</a:t>
            </a:r>
          </a:p>
          <a:p>
            <a:r>
              <a:rPr lang="en-AU" sz="2800" b="1" dirty="0">
                <a:latin typeface="Calibre Bold" panose="020B0803030202060203" pitchFamily="34" charset="0"/>
                <a:cs typeface="Arial" panose="020B0604020202020204" pitchFamily="34" charset="0"/>
              </a:rPr>
              <a:t>(net operating cash flow -$37,713)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EAC839-3FF7-FD26-1B05-6582674E3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698" y="215357"/>
            <a:ext cx="5464302" cy="1183675"/>
          </a:xfrm>
        </p:spPr>
        <p:txBody>
          <a:bodyPr>
            <a:normAutofit/>
          </a:bodyPr>
          <a:lstStyle/>
          <a:p>
            <a:r>
              <a:rPr lang="en-US" u="sng" dirty="0">
                <a:latin typeface="Calibre Bold" panose="020B0803030202060203" pitchFamily="34" charset="0"/>
              </a:rPr>
              <a:t>Operating Expenditure</a:t>
            </a:r>
            <a:endParaRPr lang="en-AU" u="sng" dirty="0">
              <a:latin typeface="Calibre Bold" panose="020B08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144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DFD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53D754-4761-2361-9350-C890F6405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D65F7-6B2F-42FE-0638-C5952A092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AU" u="sng" dirty="0">
                <a:latin typeface="Calibre Bold" panose="020B0803030202060203" pitchFamily="34" charset="0"/>
              </a:rPr>
              <a:t>2025 Financial Outlook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5EF6739-B4CC-1E9F-A1BB-5C2B24D14A08}"/>
              </a:ext>
            </a:extLst>
          </p:cNvPr>
          <p:cNvGraphicFramePr>
            <a:graphicFrameLocks/>
          </p:cNvGraphicFramePr>
          <p:nvPr/>
        </p:nvGraphicFramePr>
        <p:xfrm>
          <a:off x="2802731" y="1964531"/>
          <a:ext cx="6586538" cy="2928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CA204AE-C856-94A4-19D1-C1B0A79442AA}"/>
              </a:ext>
            </a:extLst>
          </p:cNvPr>
          <p:cNvSpPr txBox="1"/>
          <p:nvPr/>
        </p:nvSpPr>
        <p:spPr>
          <a:xfrm>
            <a:off x="943583" y="5167311"/>
            <a:ext cx="86284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Budgeted 2025 Net Operating </a:t>
            </a:r>
            <a:r>
              <a:rPr lang="en-AU" b="1" dirty="0"/>
              <a:t>Deficit $13,521</a:t>
            </a:r>
          </a:p>
          <a:p>
            <a:endParaRPr lang="en-AU" b="1" dirty="0"/>
          </a:p>
          <a:p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19311529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DFD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B146B-99E6-9D83-A89B-BED15A91E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698" y="215357"/>
            <a:ext cx="5464302" cy="1183675"/>
          </a:xfrm>
        </p:spPr>
        <p:txBody>
          <a:bodyPr>
            <a:normAutofit/>
          </a:bodyPr>
          <a:lstStyle/>
          <a:p>
            <a:r>
              <a:rPr lang="en-AU" u="sng" dirty="0">
                <a:latin typeface="Calibre Bold" panose="020B0803030202060203" pitchFamily="34" charset="0"/>
              </a:rPr>
              <a:t>2025 Financial Outlook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1CF8C-6E62-743E-F73B-5684D90EC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698" y="713313"/>
            <a:ext cx="9407653" cy="543137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600" dirty="0">
                <a:latin typeface="Calibre Bold" panose="020B0803030202060203" pitchFamily="34" charset="0"/>
                <a:cs typeface="Arial" panose="020B0604020202020204" pitchFamily="34" charset="0"/>
              </a:rPr>
              <a:t>Priorities</a:t>
            </a:r>
          </a:p>
          <a:p>
            <a:r>
              <a:rPr lang="en-US" sz="3600" dirty="0">
                <a:latin typeface="Calibre Medium" panose="020B0603030202060203" pitchFamily="34" charset="0"/>
                <a:cs typeface="Arial" panose="020B0604020202020204" pitchFamily="34" charset="0"/>
              </a:rPr>
              <a:t>Operational support</a:t>
            </a:r>
          </a:p>
          <a:p>
            <a:r>
              <a:rPr lang="en-US" sz="3600" dirty="0">
                <a:latin typeface="Calibre Medium" panose="020B0603030202060203" pitchFamily="34" charset="0"/>
                <a:cs typeface="Arial" panose="020B0604020202020204" pitchFamily="34" charset="0"/>
              </a:rPr>
              <a:t>Maintain church facilities</a:t>
            </a:r>
          </a:p>
          <a:p>
            <a:r>
              <a:rPr lang="en-US" sz="3600" dirty="0">
                <a:latin typeface="Calibre Medium" panose="020B0603030202060203" pitchFamily="34" charset="0"/>
                <a:cs typeface="Arial" panose="020B0604020202020204" pitchFamily="34" charset="0"/>
              </a:rPr>
              <a:t>Program support</a:t>
            </a:r>
          </a:p>
          <a:p>
            <a:r>
              <a:rPr lang="en-US" sz="3600" dirty="0">
                <a:latin typeface="Calibre Medium" panose="020B0603030202060203" pitchFamily="34" charset="0"/>
                <a:cs typeface="Arial" panose="020B0604020202020204" pitchFamily="34" charset="0"/>
              </a:rPr>
              <a:t>Diversification and growth of income streams</a:t>
            </a:r>
          </a:p>
          <a:p>
            <a:r>
              <a:rPr lang="en-US" sz="3600" dirty="0">
                <a:latin typeface="Calibre Medium" panose="020B0603030202060203" pitchFamily="34" charset="0"/>
                <a:cs typeface="Arial" panose="020B0604020202020204" pitchFamily="34" charset="0"/>
              </a:rPr>
              <a:t>Cost saving measures </a:t>
            </a:r>
          </a:p>
          <a:p>
            <a:r>
              <a:rPr lang="en-US" sz="3600" dirty="0">
                <a:latin typeface="Calibre Medium" panose="020B0603030202060203" pitchFamily="34" charset="0"/>
                <a:cs typeface="Arial" panose="020B0604020202020204" pitchFamily="34" charset="0"/>
              </a:rPr>
              <a:t>Transparency and accountability</a:t>
            </a:r>
          </a:p>
        </p:txBody>
      </p:sp>
    </p:spTree>
    <p:extLst>
      <p:ext uri="{BB962C8B-B14F-4D97-AF65-F5344CB8AC3E}">
        <p14:creationId xmlns:p14="http://schemas.microsoft.com/office/powerpoint/2010/main" val="1058360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DFD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5F1376-DB60-0816-3585-3060166C2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EED04A-AB2A-984B-EA69-E59C934B5EE2}"/>
              </a:ext>
            </a:extLst>
          </p:cNvPr>
          <p:cNvSpPr txBox="1"/>
          <p:nvPr/>
        </p:nvSpPr>
        <p:spPr>
          <a:xfrm>
            <a:off x="2275114" y="2828835"/>
            <a:ext cx="7641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Calibre Bold" panose="020B0803030202060203" pitchFamily="34" charset="0"/>
              </a:rPr>
              <a:t>Question Time</a:t>
            </a:r>
            <a:endParaRPr lang="en-US" sz="3600" b="1" dirty="0">
              <a:latin typeface="Calibre Bold" panose="020B0803030202060203" pitchFamily="34" charset="0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52609113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DFD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B9014E-C963-1599-4F38-6EA19379E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EC5807-E88F-85B7-3C71-854647AD81E5}"/>
              </a:ext>
            </a:extLst>
          </p:cNvPr>
          <p:cNvSpPr txBox="1"/>
          <p:nvPr/>
        </p:nvSpPr>
        <p:spPr>
          <a:xfrm>
            <a:off x="1840122" y="2182505"/>
            <a:ext cx="851175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Calibre Bold" panose="020B0803030202060203" pitchFamily="34" charset="0"/>
              </a:rPr>
              <a:t>Thank you for attending.</a:t>
            </a:r>
          </a:p>
          <a:p>
            <a:pPr algn="ctr"/>
            <a:r>
              <a:rPr lang="en-US" sz="2800" b="0" i="0" dirty="0">
                <a:solidFill>
                  <a:srgbClr val="222222"/>
                </a:solidFill>
                <a:effectLst/>
                <a:latin typeface="Calibre Bold" panose="020B0803030202060203" pitchFamily="34" charset="0"/>
              </a:rPr>
              <a:t>This presentation is now</a:t>
            </a:r>
            <a:r>
              <a:rPr lang="en-US" sz="2800" dirty="0">
                <a:solidFill>
                  <a:srgbClr val="222222"/>
                </a:solidFill>
                <a:latin typeface="Calibre Bold" panose="020B0803030202060203" pitchFamily="34" charset="0"/>
              </a:rPr>
              <a:t> </a:t>
            </a:r>
            <a:r>
              <a:rPr lang="en-US" sz="2800" b="0" i="0" dirty="0">
                <a:solidFill>
                  <a:srgbClr val="222222"/>
                </a:solidFill>
                <a:effectLst/>
                <a:latin typeface="Calibre Bold" panose="020B0803030202060203" pitchFamily="34" charset="0"/>
              </a:rPr>
              <a:t>available on the parish website.</a:t>
            </a:r>
            <a:endParaRPr lang="en-US" sz="2800" b="1" dirty="0">
              <a:latin typeface="Calibre Bold" panose="020B0803030202060203" pitchFamily="34" charset="0"/>
            </a:endParaRPr>
          </a:p>
          <a:p>
            <a:pPr algn="ctr"/>
            <a:r>
              <a:rPr lang="en-US" sz="2800" b="1" dirty="0">
                <a:latin typeface="Calibre Bold" panose="020B0803030202060203" pitchFamily="34" charset="0"/>
              </a:rPr>
              <a:t>Your feedback is welcomed, please contact Father Greg or the Parish Council.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005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DFD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A9C772-0838-8CC5-4EA0-A8449D1BE66E}"/>
              </a:ext>
            </a:extLst>
          </p:cNvPr>
          <p:cNvSpPr txBox="1"/>
          <p:nvPr/>
        </p:nvSpPr>
        <p:spPr>
          <a:xfrm>
            <a:off x="1294197" y="1061871"/>
            <a:ext cx="9372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Calibre Bold" panose="020B0803030202060203" pitchFamily="34" charset="0"/>
              </a:rPr>
              <a:t>Overview</a:t>
            </a:r>
          </a:p>
          <a:p>
            <a:pPr algn="ctr"/>
            <a:endParaRPr lang="en-US" sz="5400" b="1" dirty="0">
              <a:latin typeface="Calibre Bold" panose="020B0803030202060203" pitchFamily="34" charset="0"/>
            </a:endParaRPr>
          </a:p>
          <a:p>
            <a:pPr algn="ctr"/>
            <a:endParaRPr lang="en-US" sz="5400" b="1" dirty="0">
              <a:latin typeface="Calibre Bold" panose="020B0803030202060203" pitchFamily="34" charset="0"/>
            </a:endParaRPr>
          </a:p>
          <a:p>
            <a:endParaRPr lang="en-A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5AAA44-2446-CA83-BE25-116C360331C5}"/>
              </a:ext>
            </a:extLst>
          </p:cNvPr>
          <p:cNvSpPr txBox="1"/>
          <p:nvPr/>
        </p:nvSpPr>
        <p:spPr>
          <a:xfrm>
            <a:off x="2454440" y="2154478"/>
            <a:ext cx="913437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Calibre Bold" panose="020B0803030202060203" pitchFamily="34" charset="0"/>
              </a:rPr>
              <a:t>Our Parish At A Glance – </a:t>
            </a:r>
            <a:r>
              <a:rPr lang="en-US" sz="3200" b="1" i="1" dirty="0">
                <a:latin typeface="Calibre Bold" panose="020B0803030202060203" pitchFamily="34" charset="0"/>
              </a:rPr>
              <a:t>5 minutes</a:t>
            </a:r>
          </a:p>
          <a:p>
            <a:endParaRPr lang="en-US" sz="3200" b="1" dirty="0">
              <a:latin typeface="Calibre Bold" panose="020B0803030202060203" pitchFamily="34" charset="0"/>
            </a:endParaRPr>
          </a:p>
          <a:p>
            <a:r>
              <a:rPr lang="en-US" sz="3200" b="1" dirty="0">
                <a:latin typeface="Calibre Bold" panose="020B0803030202060203" pitchFamily="34" charset="0"/>
              </a:rPr>
              <a:t>Our Strategic Plan – </a:t>
            </a:r>
            <a:r>
              <a:rPr lang="en-US" sz="3200" b="1" i="1" dirty="0">
                <a:latin typeface="Calibre Bold" panose="020B0803030202060203" pitchFamily="34" charset="0"/>
              </a:rPr>
              <a:t>10 minutes</a:t>
            </a:r>
          </a:p>
          <a:p>
            <a:endParaRPr lang="en-US" sz="3200" b="1" i="1" dirty="0">
              <a:latin typeface="Calibre Bold" panose="020B0803030202060203" pitchFamily="34" charset="0"/>
            </a:endParaRPr>
          </a:p>
          <a:p>
            <a:r>
              <a:rPr lang="en-US" sz="3200" b="1" dirty="0">
                <a:latin typeface="Calibre Bold" panose="020B0803030202060203" pitchFamily="34" charset="0"/>
              </a:rPr>
              <a:t>Parish Finance Summary – </a:t>
            </a:r>
            <a:r>
              <a:rPr lang="en-US" sz="3200" b="1" i="1" dirty="0">
                <a:latin typeface="Calibre Bold" panose="020B0803030202060203" pitchFamily="34" charset="0"/>
              </a:rPr>
              <a:t>15 minutes</a:t>
            </a:r>
          </a:p>
          <a:p>
            <a:endParaRPr lang="en-US" sz="3200" b="1" dirty="0">
              <a:latin typeface="Calibre Bold" panose="020B0803030202060203" pitchFamily="34" charset="0"/>
            </a:endParaRPr>
          </a:p>
          <a:p>
            <a:r>
              <a:rPr lang="en-US" sz="3200" b="1" dirty="0">
                <a:latin typeface="Calibre Bold" panose="020B0803030202060203" pitchFamily="34" charset="0"/>
              </a:rPr>
              <a:t>Question Time – </a:t>
            </a:r>
            <a:r>
              <a:rPr lang="en-US" sz="3200" b="1" i="1" dirty="0">
                <a:latin typeface="Calibre Bold" panose="020B0803030202060203" pitchFamily="34" charset="0"/>
              </a:rPr>
              <a:t>10 minutes</a:t>
            </a:r>
          </a:p>
        </p:txBody>
      </p:sp>
    </p:spTree>
    <p:extLst>
      <p:ext uri="{BB962C8B-B14F-4D97-AF65-F5344CB8AC3E}">
        <p14:creationId xmlns:p14="http://schemas.microsoft.com/office/powerpoint/2010/main" val="105583232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DFD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E319A8-F8FF-61A0-6213-161D62CB6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718D850F-247B-1C0C-9B2A-85B3DF718100}"/>
              </a:ext>
            </a:extLst>
          </p:cNvPr>
          <p:cNvSpPr txBox="1"/>
          <p:nvPr/>
        </p:nvSpPr>
        <p:spPr>
          <a:xfrm>
            <a:off x="2275114" y="2136338"/>
            <a:ext cx="76417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Calibre Bold" panose="020B0803030202060203" pitchFamily="34" charset="0"/>
              </a:rPr>
              <a:t>Our Parish </a:t>
            </a:r>
          </a:p>
          <a:p>
            <a:pPr algn="ctr"/>
            <a:r>
              <a:rPr lang="en-US" sz="5400" b="1" dirty="0">
                <a:latin typeface="Calibre Bold" panose="020B0803030202060203" pitchFamily="34" charset="0"/>
              </a:rPr>
              <a:t>At A Glance</a:t>
            </a:r>
          </a:p>
          <a:p>
            <a:pPr algn="ctr"/>
            <a:r>
              <a:rPr lang="en-US" sz="3600" b="1" dirty="0">
                <a:latin typeface="Calibre Bold" panose="020B0803030202060203" pitchFamily="34" charset="0"/>
              </a:rPr>
              <a:t>Presented by Frank </a:t>
            </a:r>
            <a:r>
              <a:rPr lang="en-US" sz="3600" b="1" dirty="0" err="1">
                <a:latin typeface="Calibre Bold" panose="020B0803030202060203" pitchFamily="34" charset="0"/>
              </a:rPr>
              <a:t>Schobben</a:t>
            </a:r>
            <a:endParaRPr lang="en-US" sz="3600" b="1" dirty="0">
              <a:latin typeface="Calibre Bold" panose="020B0803030202060203" pitchFamily="34" charset="0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4993891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F8B224-DFD5-DF5A-1E12-C7461EC91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2" name="Picture 2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9895D6D-E700-3700-DF69-0EF4EF23DF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94" y="320718"/>
            <a:ext cx="10978448" cy="642580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28D7B9A-5115-0009-3251-5D3B7DB0F9DD}"/>
              </a:ext>
            </a:extLst>
          </p:cNvPr>
          <p:cNvSpPr txBox="1"/>
          <p:nvPr/>
        </p:nvSpPr>
        <p:spPr>
          <a:xfrm>
            <a:off x="998623" y="209237"/>
            <a:ext cx="60976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2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OUR PARISH </a:t>
            </a:r>
            <a:r>
              <a:rPr lang="en-AU" sz="1800" dirty="0">
                <a:solidFill>
                  <a:schemeClr val="accent1">
                    <a:lumMod val="50000"/>
                  </a:schemeClr>
                </a:solidFill>
              </a:rPr>
              <a:t>AT A GLANCE </a:t>
            </a:r>
            <a:endParaRPr lang="en-A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34616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DFD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1F244C-8A81-2EE7-2377-3909602CB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CB35AD0-8252-974E-4693-73EF0CB7E3CE}"/>
              </a:ext>
            </a:extLst>
          </p:cNvPr>
          <p:cNvSpPr txBox="1"/>
          <p:nvPr/>
        </p:nvSpPr>
        <p:spPr>
          <a:xfrm>
            <a:off x="2275114" y="2136338"/>
            <a:ext cx="76417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Calibre Bold" panose="020B0803030202060203" pitchFamily="34" charset="0"/>
              </a:rPr>
              <a:t>St.Mary’s </a:t>
            </a:r>
          </a:p>
          <a:p>
            <a:pPr algn="ctr"/>
            <a:r>
              <a:rPr lang="en-US" sz="5400" b="1" dirty="0">
                <a:latin typeface="Calibre Bold" panose="020B0803030202060203" pitchFamily="34" charset="0"/>
              </a:rPr>
              <a:t>Strategic Plan</a:t>
            </a:r>
          </a:p>
          <a:p>
            <a:pPr algn="ctr"/>
            <a:r>
              <a:rPr lang="en-US" sz="3600" b="1" dirty="0">
                <a:latin typeface="Calibre Bold" panose="020B0803030202060203" pitchFamily="34" charset="0"/>
              </a:rPr>
              <a:t>Presented by Joe Covelli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3555936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416D55-0935-DC40-0B2A-4097FC692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lorful speech bubbles&#10;&#10;AI-generated content may be incorrect.">
            <a:extLst>
              <a:ext uri="{FF2B5EF4-FFF2-40B4-BE49-F238E27FC236}">
                <a16:creationId xmlns:a16="http://schemas.microsoft.com/office/drawing/2014/main" id="{EC9A95B2-0610-65C3-D79D-61E848F648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589" y="0"/>
            <a:ext cx="8876822" cy="685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13225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9ABFCA-93CB-DA8D-8C8A-4320CE294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close-up of a message&#10;&#10;AI-generated content may be incorrect.">
            <a:extLst>
              <a:ext uri="{FF2B5EF4-FFF2-40B4-BE49-F238E27FC236}">
                <a16:creationId xmlns:a16="http://schemas.microsoft.com/office/drawing/2014/main" id="{9A69707C-752B-7431-DE5B-B422B3AAFB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992" y="-172873"/>
            <a:ext cx="9322493" cy="720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319146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17C39E-9B5A-B017-CC2D-ABB9725C3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yellow and orange speech bubbles with black text&#10;&#10;AI-generated content may be incorrect.">
            <a:extLst>
              <a:ext uri="{FF2B5EF4-FFF2-40B4-BE49-F238E27FC236}">
                <a16:creationId xmlns:a16="http://schemas.microsoft.com/office/drawing/2014/main" id="{E8405A8F-49C4-C23E-F4CA-290474DEB2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0" b="14168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075673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913F85-6988-C7B0-7BBD-ADAA0C286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een and yellow speech bubble with black text&#10;&#10;AI-generated content may be incorrect.">
            <a:extLst>
              <a:ext uri="{FF2B5EF4-FFF2-40B4-BE49-F238E27FC236}">
                <a16:creationId xmlns:a16="http://schemas.microsoft.com/office/drawing/2014/main" id="{D8B931C4-79A8-4ECC-58A9-A8C4C3620C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92" b="1400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138513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bb0d3f6-90b6-4f41-80c9-1175d28dcc4f">
      <Terms xmlns="http://schemas.microsoft.com/office/infopath/2007/PartnerControls"/>
    </lcf76f155ced4ddcb4097134ff3c332f>
    <TaxCatchAll xmlns="8278fa58-6bb2-473c-b02c-6f15e174568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F551774337FF488D370B9724B2B4C5" ma:contentTypeVersion="17" ma:contentTypeDescription="Create a new document." ma:contentTypeScope="" ma:versionID="876f41ccb209d5d5fa9bb3f173416f60">
  <xsd:schema xmlns:xsd="http://www.w3.org/2001/XMLSchema" xmlns:xs="http://www.w3.org/2001/XMLSchema" xmlns:p="http://schemas.microsoft.com/office/2006/metadata/properties" xmlns:ns2="cbb0d3f6-90b6-4f41-80c9-1175d28dcc4f" xmlns:ns3="8278fa58-6bb2-473c-b02c-6f15e174568f" targetNamespace="http://schemas.microsoft.com/office/2006/metadata/properties" ma:root="true" ma:fieldsID="57c14f5954ca2dc83783a975692b707f" ns2:_="" ns3:_="">
    <xsd:import namespace="cbb0d3f6-90b6-4f41-80c9-1175d28dcc4f"/>
    <xsd:import namespace="8278fa58-6bb2-473c-b02c-6f15e17456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b0d3f6-90b6-4f41-80c9-1175d28dcc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7aed026-77a2-4cc2-b4f8-8588131ae0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78fa58-6bb2-473c-b02c-6f15e174568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2d532a9-bb93-4c6b-a328-68e6224e4b9e}" ma:internalName="TaxCatchAll" ma:showField="CatchAllData" ma:web="8278fa58-6bb2-473c-b02c-6f15e17456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16ED72-7E43-4BE9-9229-D738E27756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594BEB-0543-4C68-847B-3F735449A81D}">
  <ds:schemaRefs>
    <ds:schemaRef ds:uri="http://purl.org/dc/elements/1.1/"/>
    <ds:schemaRef ds:uri="http://schemas.openxmlformats.org/package/2006/metadata/core-properties"/>
    <ds:schemaRef ds:uri="http://purl.org/dc/terms/"/>
    <ds:schemaRef ds:uri="8278fa58-6bb2-473c-b02c-6f15e174568f"/>
    <ds:schemaRef ds:uri="http://schemas.microsoft.com/office/2006/documentManagement/types"/>
    <ds:schemaRef ds:uri="http://schemas.microsoft.com/office/2006/metadata/properties"/>
    <ds:schemaRef ds:uri="cbb0d3f6-90b6-4f41-80c9-1175d28dcc4f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946E153-055E-41D4-876F-9E4415A3A9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b0d3f6-90b6-4f41-80c9-1175d28dcc4f"/>
    <ds:schemaRef ds:uri="8278fa58-6bb2-473c-b02c-6f15e17456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339</Words>
  <Application>Microsoft Office PowerPoint</Application>
  <PresentationFormat>Widescreen</PresentationFormat>
  <Paragraphs>75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Aptos</vt:lpstr>
      <vt:lpstr>Aptos Display</vt:lpstr>
      <vt:lpstr>Arial</vt:lpstr>
      <vt:lpstr>Calibre Bold</vt:lpstr>
      <vt:lpstr>Calibre Medium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Operating Expenditure</vt:lpstr>
      <vt:lpstr>2025 Financial Outlook</vt:lpstr>
      <vt:lpstr>2025 Financial Outlook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Dean Pantalleresco</dc:creator>
  <cp:lastModifiedBy>Dean Pantalleresco</cp:lastModifiedBy>
  <cp:revision>9</cp:revision>
  <dcterms:created xsi:type="dcterms:W3CDTF">2025-05-22T10:23:58Z</dcterms:created>
  <dcterms:modified xsi:type="dcterms:W3CDTF">2025-05-30T11:22:19Z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0x0101004EF551774337FF488D370B9724B2B4C5</vt:lpwstr>
  </property>
</Properties>
</file>